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9A"/>
    <a:srgbClr val="0039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0"/>
    <p:restoredTop sz="94691"/>
  </p:normalViewPr>
  <p:slideViewPr>
    <p:cSldViewPr snapToGrid="0">
      <p:cViewPr>
        <p:scale>
          <a:sx n="42" d="100"/>
          <a:sy n="42"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6" Type="http://schemas.openxmlformats.org/officeDocument/2006/relationships/tableStyles" Target="tableStyles.xml"/><Relationship Id="rId5" Type="http://schemas.openxmlformats.org/officeDocument/2006/relationships/viewProps" Target="viewProps.xml"/><Relationship Id="rId4" Type="http://schemas.openxmlformats.org/officeDocument/2006/relationships/presProps" Target="presProps.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5290752" y="11456371"/>
            <a:ext cx="33309696" cy="7900416"/>
          </a:xfrm>
          <a:solidFill>
            <a:srgbClr val="FFFFFF"/>
          </a:solidFill>
          <a:ln w="38100">
            <a:solidFill>
              <a:srgbClr val="404040"/>
            </a:solidFill>
          </a:ln>
        </p:spPr>
        <p:txBody>
          <a:bodyPr lIns="274320" rIns="274320" anchor="ctr" anchorCtr="1">
            <a:normAutofit/>
          </a:bodyPr>
          <a:lstStyle>
            <a:lvl1pPr algn="ctr">
              <a:defRPr sz="16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9702703" y="20892211"/>
            <a:ext cx="24485803" cy="5951491"/>
          </a:xfrm>
          <a:noFill/>
        </p:spPr>
        <p:txBody>
          <a:bodyPr>
            <a:normAutofit/>
          </a:bodyPr>
          <a:lstStyle>
            <a:lvl1pPr marL="0" indent="0" algn="ctr">
              <a:buNone/>
              <a:defRPr sz="9120">
                <a:solidFill>
                  <a:schemeClr val="tx1">
                    <a:lumMod val="75000"/>
                    <a:lumOff val="25000"/>
                  </a:schemeClr>
                </a:solidFill>
              </a:defRPr>
            </a:lvl1pPr>
            <a:lvl2pPr marL="2194560" indent="0" algn="ctr">
              <a:buNone/>
              <a:defRPr sz="912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FBC6D8B-D4AA-EF47-BCF2-720233A3F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1203" y="4498848"/>
            <a:ext cx="5059037" cy="239207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09021" y="4498848"/>
            <a:ext cx="22637635" cy="2392070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FBC6D8B-D4AA-EF47-BCF2-720233A3F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5310835" y="11456371"/>
            <a:ext cx="33313421" cy="7900416"/>
          </a:xfrm>
          <a:solidFill>
            <a:srgbClr val="FFFFFF"/>
          </a:solidFill>
          <a:ln w="38100">
            <a:solidFill>
              <a:srgbClr val="404040"/>
            </a:solidFill>
          </a:ln>
        </p:spPr>
        <p:txBody>
          <a:bodyPr lIns="274320" rIns="274320" anchor="ctr" anchorCtr="1">
            <a:normAutofit/>
          </a:bodyPr>
          <a:lstStyle>
            <a:lvl1pPr>
              <a:defRPr sz="16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02703" y="20891832"/>
            <a:ext cx="24485803" cy="6072394"/>
          </a:xfrm>
        </p:spPr>
        <p:txBody>
          <a:bodyPr anchor="t" anchorCtr="1">
            <a:normAutofit/>
          </a:bodyPr>
          <a:lstStyle>
            <a:lvl1pPr marL="0" indent="0">
              <a:buNone/>
              <a:defRPr sz="9120">
                <a:solidFill>
                  <a:schemeClr val="tx1"/>
                </a:solidFill>
              </a:defRPr>
            </a:lvl1pPr>
            <a:lvl2pPr marL="2194560" indent="0">
              <a:buNone/>
              <a:defRPr sz="912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0750" y="12662611"/>
            <a:ext cx="15782510" cy="148895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22817938" y="12662611"/>
            <a:ext cx="15794477" cy="148895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5FBC6D8B-D4AA-EF47-BCF2-720233A3F2D7}" type="datetimeFigureOut">
              <a:rPr lang="en-US" smtClean="0"/>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0747" y="11104485"/>
            <a:ext cx="15782515"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endParaRPr lang="en-US"/>
          </a:p>
        </p:txBody>
      </p:sp>
      <p:sp>
        <p:nvSpPr>
          <p:cNvPr id="4" name="Content Placeholder 3"/>
          <p:cNvSpPr>
            <a:spLocks noGrp="1"/>
          </p:cNvSpPr>
          <p:nvPr>
            <p:ph sz="half" idx="2"/>
          </p:nvPr>
        </p:nvSpPr>
        <p:spPr>
          <a:xfrm>
            <a:off x="5290747" y="15087600"/>
            <a:ext cx="15782515" cy="124645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22817938" y="15087600"/>
            <a:ext cx="15794477" cy="12464525"/>
          </a:xfrm>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22817938" y="11104485"/>
            <a:ext cx="15794477"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5FBC6D8B-D4AA-EF47-BCF2-720233A3F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B112-DF29-854D-A8F6-1970D2C28EF1}" type="slidenum">
              <a:rPr lang="en-US" smtClean="0"/>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BC6D8B-D4AA-EF47-BCF2-720233A3F2D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BC6D8B-D4AA-EF47-BCF2-720233A3F2D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21945600"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5375" y="10770381"/>
            <a:ext cx="15794851" cy="5479186"/>
          </a:xfrm>
          <a:solidFill>
            <a:srgbClr val="FFFFFF"/>
          </a:solidFill>
          <a:ln>
            <a:solidFill>
              <a:srgbClr val="404040"/>
            </a:solidFill>
          </a:ln>
        </p:spPr>
        <p:txBody>
          <a:bodyPr anchor="ctr" anchorCtr="1">
            <a:normAutofit/>
          </a:bodyPr>
          <a:lstStyle>
            <a:lvl1pPr>
              <a:defRPr sz="1008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24249888" y="3862426"/>
            <a:ext cx="17337024" cy="25193549"/>
          </a:xfrm>
        </p:spPr>
        <p:txBody>
          <a:bodyPr>
            <a:normAutofit/>
          </a:bodyPr>
          <a:lstStyle>
            <a:lvl1pPr>
              <a:defRPr sz="9120">
                <a:solidFill>
                  <a:schemeClr val="tx1"/>
                </a:solidFill>
              </a:defRPr>
            </a:lvl1pPr>
            <a:lvl2pPr>
              <a:defRPr sz="7680">
                <a:solidFill>
                  <a:schemeClr val="tx1"/>
                </a:solidFill>
              </a:defRPr>
            </a:lvl2pPr>
            <a:lvl3pPr>
              <a:defRPr sz="7680">
                <a:solidFill>
                  <a:schemeClr val="tx1"/>
                </a:solidFill>
              </a:defRPr>
            </a:lvl3pPr>
            <a:lvl4pPr>
              <a:defRPr sz="7680">
                <a:solidFill>
                  <a:schemeClr val="tx1"/>
                </a:solidFill>
              </a:defRPr>
            </a:lvl4pPr>
            <a:lvl5pPr>
              <a:defRPr sz="7680">
                <a:solidFill>
                  <a:schemeClr val="tx1"/>
                </a:solidFill>
              </a:defRPr>
            </a:lvl5pPr>
            <a:lvl6pPr>
              <a:defRPr sz="7680"/>
            </a:lvl6pPr>
            <a:lvl7pPr>
              <a:defRPr sz="7680"/>
            </a:lvl7pPr>
            <a:lvl8pPr>
              <a:defRPr sz="7680"/>
            </a:lvl8pPr>
            <a:lvl9pPr>
              <a:defRPr sz="768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142232" y="17039606"/>
            <a:ext cx="13661136" cy="10531373"/>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endParaRPr lang="en-US"/>
          </a:p>
        </p:txBody>
      </p:sp>
      <p:sp>
        <p:nvSpPr>
          <p:cNvPr id="9" name="Date Placeholder 8"/>
          <p:cNvSpPr>
            <a:spLocks noGrp="1"/>
          </p:cNvSpPr>
          <p:nvPr>
            <p:ph type="dt" sz="half" idx="10"/>
          </p:nvPr>
        </p:nvSpPr>
        <p:spPr/>
        <p:txBody>
          <a:bodyPr/>
          <a:lstStyle/>
          <a:p>
            <a:fld id="{5FBC6D8B-D4AA-EF47-BCF2-720233A3F2D7}" type="datetimeFigureOut">
              <a:rPr lang="en-US" smtClean="0"/>
            </a:fld>
            <a:endParaRPr lang="en-US"/>
          </a:p>
        </p:txBody>
      </p:sp>
      <p:sp>
        <p:nvSpPr>
          <p:cNvPr id="10" name="Footer Placeholder 9"/>
          <p:cNvSpPr>
            <a:spLocks noGrp="1"/>
          </p:cNvSpPr>
          <p:nvPr>
            <p:ph type="ftr" sz="quarter" idx="11"/>
          </p:nvPr>
        </p:nvSpPr>
        <p:spPr>
          <a:xfrm>
            <a:off x="3075375" y="29933798"/>
            <a:ext cx="18270710" cy="1536192"/>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7" y="0"/>
            <a:ext cx="21945595"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2384" y="10770374"/>
            <a:ext cx="15800832" cy="5486400"/>
          </a:xfrm>
          <a:solidFill>
            <a:srgbClr val="FFFFFF"/>
          </a:solidFill>
          <a:ln>
            <a:solidFill>
              <a:srgbClr val="262626"/>
            </a:solidFill>
          </a:ln>
        </p:spPr>
        <p:txBody>
          <a:bodyPr anchor="ctr" anchorCtr="1">
            <a:noAutofit/>
          </a:bodyPr>
          <a:lstStyle>
            <a:lvl1pPr>
              <a:defRPr sz="1008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945603" y="-202426"/>
            <a:ext cx="21967550" cy="32918400"/>
          </a:xfrm>
          <a:solidFill>
            <a:schemeClr val="bg1">
              <a:lumMod val="75000"/>
            </a:schemeClr>
          </a:solidFill>
        </p:spPr>
        <p:txBody>
          <a:bodyPr anchor="t"/>
          <a:lstStyle>
            <a:lvl1pPr marL="0" indent="0">
              <a:buNone/>
              <a:defRPr sz="15360">
                <a:solidFill>
                  <a:schemeClr val="bg1">
                    <a:lumMod val="85000"/>
                    <a:lumOff val="15000"/>
                  </a:schemeClr>
                </a:solidFill>
              </a:defRPr>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4142232" y="17039613"/>
            <a:ext cx="13661136" cy="10531378"/>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FBC6D8B-D4AA-EF47-BCF2-720233A3F2D7}" type="datetimeFigureOut">
              <a:rPr lang="en-US" smtClean="0"/>
            </a:fld>
            <a:endParaRPr lang="en-US"/>
          </a:p>
        </p:txBody>
      </p:sp>
      <p:sp>
        <p:nvSpPr>
          <p:cNvPr id="9" name="Footer Placeholder 8"/>
          <p:cNvSpPr>
            <a:spLocks noGrp="1"/>
          </p:cNvSpPr>
          <p:nvPr>
            <p:ph type="ftr" sz="quarter" idx="11"/>
          </p:nvPr>
        </p:nvSpPr>
        <p:spPr>
          <a:xfrm>
            <a:off x="3072384" y="29933798"/>
            <a:ext cx="18258739" cy="1536192"/>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E2CB112-DF29-854D-A8F6-1970D2C28EF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7709018" y="4630522"/>
            <a:ext cx="28501224" cy="570585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09018" y="12662619"/>
            <a:ext cx="28501224" cy="1488951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28698926" y="29946317"/>
            <a:ext cx="9913488" cy="1555046"/>
          </a:xfrm>
          <a:prstGeom prst="rect">
            <a:avLst/>
          </a:prstGeom>
        </p:spPr>
        <p:txBody>
          <a:bodyPr vert="horz" lIns="91440" tIns="45720" rIns="91440" bIns="45720" rtlCol="0" anchor="ctr"/>
          <a:lstStyle>
            <a:lvl1pPr algn="r">
              <a:defRPr sz="4800">
                <a:solidFill>
                  <a:schemeClr val="tx1">
                    <a:alpha val="70000"/>
                  </a:schemeClr>
                </a:solidFill>
              </a:defRPr>
            </a:lvl1pPr>
          </a:lstStyle>
          <a:p>
            <a:fld id="{5FBC6D8B-D4AA-EF47-BCF2-720233A3F2D7}" type="datetimeFigureOut">
              <a:rPr lang="en-US" smtClean="0"/>
            </a:fld>
            <a:endParaRPr lang="en-US"/>
          </a:p>
        </p:txBody>
      </p:sp>
      <p:sp>
        <p:nvSpPr>
          <p:cNvPr id="5" name="Footer Placeholder 4"/>
          <p:cNvSpPr>
            <a:spLocks noGrp="1"/>
          </p:cNvSpPr>
          <p:nvPr>
            <p:ph type="ftr" sz="quarter" idx="3"/>
          </p:nvPr>
        </p:nvSpPr>
        <p:spPr>
          <a:xfrm>
            <a:off x="5290747" y="29933798"/>
            <a:ext cx="21871987" cy="1536192"/>
          </a:xfrm>
          <a:prstGeom prst="rect">
            <a:avLst/>
          </a:prstGeom>
        </p:spPr>
        <p:txBody>
          <a:bodyPr vert="horz" lIns="91440" tIns="45720" rIns="91440" bIns="45720" rtlCol="0" anchor="ctr"/>
          <a:lstStyle>
            <a:lvl1pPr algn="l">
              <a:defRPr sz="48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39552538" y="29846016"/>
            <a:ext cx="1755648" cy="1755648"/>
          </a:xfrm>
          <a:prstGeom prst="ellipse">
            <a:avLst/>
          </a:prstGeom>
          <a:solidFill>
            <a:srgbClr val="1D1D1D">
              <a:alpha val="69804"/>
            </a:srgbClr>
          </a:solidFill>
        </p:spPr>
        <p:txBody>
          <a:bodyPr vert="horz" lIns="18288" tIns="45720" rIns="18288" bIns="45720" rtlCol="0" anchor="ctr">
            <a:noAutofit/>
          </a:bodyPr>
          <a:lstStyle>
            <a:lvl1pPr algn="ctr">
              <a:defRPr sz="5280" spc="0" baseline="0">
                <a:solidFill>
                  <a:srgbClr val="FFFFFF"/>
                </a:solidFill>
              </a:defRPr>
            </a:lvl1pPr>
          </a:lstStyle>
          <a:p>
            <a:fld id="{BE2CB112-DF29-854D-A8F6-1970D2C28EF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lnSpc>
          <a:spcPct val="90000"/>
        </a:lnSpc>
        <a:spcBef>
          <a:spcPct val="0"/>
        </a:spcBef>
        <a:buNone/>
        <a:defRPr sz="12480" kern="1200" cap="all" spc="960" baseline="0">
          <a:solidFill>
            <a:srgbClr val="262626"/>
          </a:solidFill>
          <a:latin typeface="+mj-lt"/>
          <a:ea typeface="+mj-ea"/>
          <a:cs typeface="+mj-cs"/>
        </a:defRPr>
      </a:lvl1pPr>
    </p:titleStyle>
    <p:bodyStyle>
      <a:lvl1pPr marL="1097280" indent="-1097280" algn="l" defTabSz="4389120" rtl="0" eaLnBrk="1" latinLnBrk="0" hangingPunct="1">
        <a:lnSpc>
          <a:spcPct val="100000"/>
        </a:lnSpc>
        <a:spcBef>
          <a:spcPts val="4800"/>
        </a:spcBef>
        <a:buClr>
          <a:schemeClr val="accent2"/>
        </a:buClr>
        <a:buFont typeface="Arial" panose="020B0604020202090204" pitchFamily="34" charset="0"/>
        <a:buChar char="•"/>
        <a:defRPr sz="8640" kern="1200">
          <a:solidFill>
            <a:schemeClr val="tx1">
              <a:lumMod val="85000"/>
              <a:lumOff val="15000"/>
            </a:schemeClr>
          </a:solidFill>
          <a:latin typeface="+mn-lt"/>
          <a:ea typeface="+mn-ea"/>
          <a:cs typeface="+mn-cs"/>
        </a:defRPr>
      </a:lvl1pPr>
      <a:lvl2pPr marL="219456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2pPr>
      <a:lvl3pPr marL="329184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3pPr>
      <a:lvl4pPr marL="438912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4pPr>
      <a:lvl5pPr marL="548640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lumMod val="85000"/>
              <a:lumOff val="15000"/>
            </a:schemeClr>
          </a:solidFill>
          <a:latin typeface="+mn-lt"/>
          <a:ea typeface="+mn-ea"/>
          <a:cs typeface="+mn-cs"/>
        </a:defRPr>
      </a:lvl5pPr>
      <a:lvl6pPr marL="630936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solidFill>
          <a:latin typeface="+mn-lt"/>
          <a:ea typeface="+mn-ea"/>
          <a:cs typeface="+mn-cs"/>
        </a:defRPr>
      </a:lvl6pPr>
      <a:lvl7pPr marL="713232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a:solidFill>
            <a:schemeClr val="tx1"/>
          </a:solidFill>
          <a:latin typeface="+mn-lt"/>
          <a:ea typeface="+mn-ea"/>
          <a:cs typeface="+mn-cs"/>
        </a:defRPr>
      </a:lvl7pPr>
      <a:lvl8pPr marL="795528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baseline="0">
          <a:solidFill>
            <a:schemeClr val="tx1"/>
          </a:solidFill>
          <a:latin typeface="+mn-lt"/>
          <a:ea typeface="+mn-ea"/>
          <a:cs typeface="+mn-cs"/>
        </a:defRPr>
      </a:lvl8pPr>
      <a:lvl9pPr marL="8778240" indent="-1097280" algn="l" defTabSz="4389120" rtl="0" eaLnBrk="1" latinLnBrk="0" hangingPunct="1">
        <a:lnSpc>
          <a:spcPct val="100000"/>
        </a:lnSpc>
        <a:spcBef>
          <a:spcPts val="4800"/>
        </a:spcBef>
        <a:buClr>
          <a:schemeClr val="accent2"/>
        </a:buClr>
        <a:buFont typeface="Arial" panose="020B0604020202090204" pitchFamily="34" charset="0"/>
        <a:buChar char="•"/>
        <a:defRPr sz="7680" kern="1200" baseline="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7" Type="http://schemas.openxmlformats.org/officeDocument/2006/relationships/slideLayout" Target="../slideLayouts/slideLayout1.xml"/><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alpha val="64836"/>
          </a:schemeClr>
        </a:solidFill>
        <a:effectLst/>
      </p:bgPr>
    </p:bg>
    <p:spTree>
      <p:nvGrpSpPr>
        <p:cNvPr id="1" name=""/>
        <p:cNvGrpSpPr/>
        <p:nvPr/>
      </p:nvGrpSpPr>
      <p:grpSpPr>
        <a:xfrm>
          <a:off x="0" y="0"/>
          <a:ext cx="0" cy="0"/>
          <a:chOff x="0" y="0"/>
          <a:chExt cx="0" cy="0"/>
        </a:xfrm>
      </p:grpSpPr>
      <p:sp>
        <p:nvSpPr>
          <p:cNvPr id="7" name="Rounded Rectangle 6"/>
          <p:cNvSpPr/>
          <p:nvPr/>
        </p:nvSpPr>
        <p:spPr>
          <a:xfrm>
            <a:off x="0" y="45720"/>
            <a:ext cx="43891200" cy="288036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00329A"/>
                </a:solidFill>
                <a:latin typeface="Times New Roman Bold" panose="02020503050405090304" charset="0"/>
                <a:cs typeface="Times New Roman Bold" panose="02020503050405090304" charset="0"/>
              </a:rPr>
              <a:t>S</a:t>
            </a:r>
            <a:r>
              <a:rPr lang="en-US" sz="8000" b="1" dirty="0">
                <a:solidFill>
                  <a:srgbClr val="00329A"/>
                </a:solidFill>
                <a:latin typeface="Times New Roman Bold" panose="02020503050405090304" charset="0"/>
                <a:cs typeface="Times New Roman Bold" panose="02020503050405090304" charset="0"/>
              </a:rPr>
              <a:t>tatistical Analysis of Commuting Behavior Across U.S. Regions</a:t>
            </a:r>
            <a:endParaRPr lang="en-US" sz="8000" b="1" dirty="0">
              <a:solidFill>
                <a:srgbClr val="00329A"/>
              </a:solidFill>
              <a:latin typeface="Times New Roman Bold" panose="02020503050405090304" charset="0"/>
              <a:cs typeface="Times New Roman Bold" panose="02020503050405090304" charset="0"/>
            </a:endParaRPr>
          </a:p>
        </p:txBody>
      </p:sp>
      <p:pic>
        <p:nvPicPr>
          <p:cNvPr id="9" name="Picture 8"/>
          <p:cNvPicPr>
            <a:picLocks noChangeAspect="1"/>
          </p:cNvPicPr>
          <p:nvPr/>
        </p:nvPicPr>
        <p:blipFill>
          <a:blip r:embed="rId1"/>
          <a:stretch>
            <a:fillRect/>
          </a:stretch>
        </p:blipFill>
        <p:spPr>
          <a:xfrm>
            <a:off x="36233099" y="250198"/>
            <a:ext cx="6928757" cy="2471404"/>
          </a:xfrm>
          <a:prstGeom prst="rect">
            <a:avLst/>
          </a:prstGeom>
        </p:spPr>
      </p:pic>
      <p:pic>
        <p:nvPicPr>
          <p:cNvPr id="10" name="Picture 9"/>
          <p:cNvPicPr>
            <a:picLocks noChangeAspect="1"/>
          </p:cNvPicPr>
          <p:nvPr/>
        </p:nvPicPr>
        <p:blipFill>
          <a:blip r:embed="rId2"/>
          <a:stretch>
            <a:fillRect/>
          </a:stretch>
        </p:blipFill>
        <p:spPr>
          <a:xfrm>
            <a:off x="1751124" y="137939"/>
            <a:ext cx="5150419" cy="2695922"/>
          </a:xfrm>
          <a:prstGeom prst="rect">
            <a:avLst/>
          </a:prstGeom>
        </p:spPr>
      </p:pic>
      <p:sp>
        <p:nvSpPr>
          <p:cNvPr id="11" name="Rectangle 10"/>
          <p:cNvSpPr/>
          <p:nvPr/>
        </p:nvSpPr>
        <p:spPr>
          <a:xfrm>
            <a:off x="400050" y="4000500"/>
            <a:ext cx="11029950" cy="73221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b="0" i="0" dirty="0">
              <a:solidFill>
                <a:srgbClr val="00329A"/>
              </a:solidFill>
              <a:effectLst/>
              <a:latin typeface="Times New Roman Regular" panose="02020503050405090304" charset="0"/>
              <a:cs typeface="Times New Roman Regular" panose="02020503050405090304" charset="0"/>
            </a:endParaRPr>
          </a:p>
          <a:p>
            <a:pPr algn="ctr"/>
            <a:endParaRPr lang="en-US" sz="2800" b="0" i="0" dirty="0">
              <a:solidFill>
                <a:srgbClr val="00329A"/>
              </a:solidFill>
              <a:effectLst/>
              <a:latin typeface="Times New Roman Regular" panose="02020503050405090304" charset="0"/>
              <a:cs typeface="Times New Roman Regular" panose="02020503050405090304" charset="0"/>
            </a:endParaRPr>
          </a:p>
          <a:p>
            <a:r>
              <a:rPr lang="en-US" sz="2800" b="0" i="0" dirty="0">
                <a:solidFill>
                  <a:srgbClr val="00329A"/>
                </a:solidFill>
                <a:effectLst/>
                <a:latin typeface="Times New Roman Regular" panose="02020503050405090304" charset="0"/>
                <a:cs typeface="Times New Roman Regular" panose="02020503050405090304" charset="0"/>
              </a:rPr>
              <a:t>Commuting is a daily necessity that is often shaped by education, income, and social status, all of which can influence transportation choices and travel time. Higher-income and well-educated individuals typically have more flexibility in selecting housing and commuting modes, whereas lower-income workers often face longer, less efficient commutes due to affordability constraints. </a:t>
            </a:r>
            <a:endParaRPr lang="en-US" sz="2800" b="0" i="0" dirty="0">
              <a:solidFill>
                <a:srgbClr val="00329A"/>
              </a:solidFill>
              <a:effectLst/>
              <a:latin typeface="Times New Roman Regular" panose="02020503050405090304" charset="0"/>
              <a:cs typeface="Times New Roman Regular" panose="02020503050405090304" charset="0"/>
            </a:endParaRPr>
          </a:p>
          <a:p>
            <a:endParaRPr lang="en-US" sz="2800" dirty="0">
              <a:solidFill>
                <a:srgbClr val="00329A"/>
              </a:solidFill>
              <a:latin typeface="Times New Roman Regular" panose="02020503050405090304" charset="0"/>
              <a:cs typeface="Times New Roman Regular" panose="02020503050405090304" charset="0"/>
            </a:endParaRPr>
          </a:p>
          <a:p>
            <a:r>
              <a:rPr lang="en-US" sz="2800" b="0" i="0" dirty="0">
                <a:solidFill>
                  <a:srgbClr val="00329A"/>
                </a:solidFill>
                <a:effectLst/>
                <a:latin typeface="Times New Roman Regular" panose="02020503050405090304" charset="0"/>
                <a:cs typeface="Times New Roman Regular" panose="02020503050405090304" charset="0"/>
              </a:rPr>
              <a:t>We aim to gain a deeper understanding of these disparities, as this knowledge is essential for policymakers and urban planners seeking to enhance transit equity and economic mobility. In addition, we hope to explore how these </a:t>
            </a:r>
            <a:r>
              <a:rPr lang="en-US" sz="2800" b="0" i="0" dirty="0">
                <a:solidFill>
                  <a:srgbClr val="0039B1"/>
                </a:solidFill>
                <a:effectLst/>
                <a:latin typeface="Times New Roman Regular" panose="02020503050405090304" charset="0"/>
                <a:cs typeface="Times New Roman Regular" panose="02020503050405090304" charset="0"/>
              </a:rPr>
              <a:t>socioeconomic</a:t>
            </a:r>
            <a:r>
              <a:rPr lang="en-US" sz="2800" b="0" i="0" dirty="0">
                <a:solidFill>
                  <a:srgbClr val="00329A"/>
                </a:solidFill>
                <a:effectLst/>
                <a:latin typeface="Times New Roman Regular" panose="02020503050405090304" charset="0"/>
                <a:cs typeface="Times New Roman Regular" panose="02020503050405090304" charset="0"/>
              </a:rPr>
              <a:t> factors shape commuting behaviors and have a broader impact on urban accessibility, as well as how certain commuting behaviors, such as vehicles bought and carpooling, relate to the sustainability efforts of each individual.</a:t>
            </a:r>
            <a:endParaRPr lang="en-US" sz="2800" dirty="0">
              <a:solidFill>
                <a:srgbClr val="00329A"/>
              </a:solidFill>
            </a:endParaRPr>
          </a:p>
          <a:p>
            <a:pPr algn="ctr"/>
            <a:endParaRPr lang="en-US" dirty="0"/>
          </a:p>
        </p:txBody>
      </p:sp>
      <p:sp>
        <p:nvSpPr>
          <p:cNvPr id="13" name="Rounded Rectangle 12"/>
          <p:cNvSpPr/>
          <p:nvPr/>
        </p:nvSpPr>
        <p:spPr>
          <a:xfrm>
            <a:off x="400049" y="4000501"/>
            <a:ext cx="11029951" cy="783994"/>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i="0" dirty="0">
                <a:effectLst/>
                <a:latin typeface="Calibri" panose="020F0502020204030204" pitchFamily="34" charset="0"/>
                <a:cs typeface="Calibri" panose="020F0502020204030204" pitchFamily="34" charset="0"/>
              </a:rPr>
              <a:t>1.</a:t>
            </a:r>
            <a:r>
              <a:rPr lang="zh-CN" altLang="en-US" sz="4400" i="0" dirty="0">
                <a:effectLst/>
                <a:latin typeface="Calibri" panose="020F0502020204030204" pitchFamily="34" charset="0"/>
                <a:cs typeface="Calibri" panose="020F0502020204030204" pitchFamily="34" charset="0"/>
              </a:rPr>
              <a:t> </a:t>
            </a:r>
            <a:r>
              <a:rPr lang="en-US" sz="4400" i="0" dirty="0">
                <a:effectLst/>
                <a:latin typeface="Calibri" panose="020F0502020204030204" pitchFamily="34" charset="0"/>
                <a:cs typeface="Calibri" panose="020F0502020204030204" pitchFamily="34" charset="0"/>
              </a:rPr>
              <a:t>Introduction and Motivation</a:t>
            </a:r>
            <a:endParaRPr lang="en-US" dirty="0"/>
          </a:p>
        </p:txBody>
      </p:sp>
      <p:sp>
        <p:nvSpPr>
          <p:cNvPr id="15" name="Rounded Rectangle 14"/>
          <p:cNvSpPr/>
          <p:nvPr/>
        </p:nvSpPr>
        <p:spPr>
          <a:xfrm>
            <a:off x="400049" y="11674303"/>
            <a:ext cx="11029951" cy="6604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alibri" panose="020F0502020204030204" pitchFamily="34" charset="0"/>
                <a:cs typeface="Calibri" panose="020F0502020204030204" pitchFamily="34" charset="0"/>
              </a:rPr>
              <a:t>2.</a:t>
            </a:r>
            <a:r>
              <a:rPr lang="zh-CN" altLang="en-US" sz="4400" dirty="0">
                <a:latin typeface="Calibri" panose="020F0502020204030204" pitchFamily="34" charset="0"/>
                <a:cs typeface="Calibri" panose="020F0502020204030204" pitchFamily="34" charset="0"/>
              </a:rPr>
              <a:t> </a:t>
            </a:r>
            <a:r>
              <a:rPr lang="en-US" altLang="zh-CN" sz="4400" dirty="0">
                <a:latin typeface="Calibri" panose="020F0502020204030204" pitchFamily="34" charset="0"/>
                <a:cs typeface="Calibri" panose="020F0502020204030204" pitchFamily="34" charset="0"/>
              </a:rPr>
              <a:t>Methods</a:t>
            </a:r>
            <a:endParaRPr lang="en-US" sz="4400" dirty="0">
              <a:latin typeface="Calibri" panose="020F0502020204030204" pitchFamily="34" charset="0"/>
              <a:cs typeface="Calibri" panose="020F0502020204030204" pitchFamily="34" charset="0"/>
            </a:endParaRPr>
          </a:p>
        </p:txBody>
      </p:sp>
      <p:sp>
        <p:nvSpPr>
          <p:cNvPr id="17" name="Rounded Rectangle 16"/>
          <p:cNvSpPr/>
          <p:nvPr/>
        </p:nvSpPr>
        <p:spPr>
          <a:xfrm>
            <a:off x="11975125" y="24264454"/>
            <a:ext cx="15365187" cy="84743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0" i="0" dirty="0">
                <a:effectLst/>
                <a:latin typeface="Calibri" panose="020F0502020204030204" pitchFamily="34" charset="0"/>
                <a:cs typeface="Calibri" panose="020F0502020204030204" pitchFamily="34" charset="0"/>
              </a:rPr>
              <a:t>4. Regression models and results </a:t>
            </a:r>
            <a:endParaRPr lang="en-US" sz="4800" b="0" i="0" dirty="0">
              <a:effectLst/>
              <a:latin typeface="Calibri" panose="020F0502020204030204" pitchFamily="34" charset="0"/>
              <a:cs typeface="Calibri" panose="020F0502020204030204" pitchFamily="34" charset="0"/>
            </a:endParaRPr>
          </a:p>
          <a:p>
            <a:pPr algn="ctr"/>
            <a:endParaRPr lang="en-US" dirty="0"/>
          </a:p>
        </p:txBody>
      </p:sp>
      <p:pic>
        <p:nvPicPr>
          <p:cNvPr id="19" name="Picture 18" descr="A screenshot of a graph&#10;&#10;Description automatically generated"/>
          <p:cNvPicPr>
            <a:picLocks noChangeAspect="1"/>
          </p:cNvPicPr>
          <p:nvPr/>
        </p:nvPicPr>
        <p:blipFill>
          <a:blip r:embed="rId3"/>
          <a:stretch>
            <a:fillRect/>
          </a:stretch>
        </p:blipFill>
        <p:spPr>
          <a:xfrm>
            <a:off x="20266025" y="4000500"/>
            <a:ext cx="7122160" cy="5952490"/>
          </a:xfrm>
          <a:prstGeom prst="rect">
            <a:avLst/>
          </a:prstGeom>
        </p:spPr>
      </p:pic>
      <p:sp>
        <p:nvSpPr>
          <p:cNvPr id="20" name="Rectangle 19"/>
          <p:cNvSpPr/>
          <p:nvPr/>
        </p:nvSpPr>
        <p:spPr>
          <a:xfrm>
            <a:off x="11724640" y="4000500"/>
            <a:ext cx="8253730" cy="595249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sz="2800" dirty="0">
                <a:solidFill>
                  <a:srgbClr val="00329A"/>
                </a:solidFill>
                <a:latin typeface="Times New Roman Regular" panose="02020503050405090304" charset="0"/>
                <a:cs typeface="Times New Roman Regular" panose="02020503050405090304" charset="0"/>
              </a:rPr>
              <a:t>We computed the Pearson correlation matrix for six selected variables related to household characteristics and transportation and visualized the correlations using a heatmap.</a:t>
            </a:r>
            <a:endParaRPr lang="en-US" sz="2800" dirty="0">
              <a:solidFill>
                <a:srgbClr val="00329A"/>
              </a:solidFill>
              <a:latin typeface="Times New Roman Regular" panose="02020503050405090304" charset="0"/>
              <a:cs typeface="Times New Roman Regular" panose="02020503050405090304" charset="0"/>
            </a:endParaRPr>
          </a:p>
          <a:p>
            <a:pPr algn="l"/>
            <a:endParaRPr lang="en-US" sz="2800" dirty="0">
              <a:solidFill>
                <a:srgbClr val="00329A"/>
              </a:solidFill>
              <a:latin typeface="Times New Roman Regular" panose="02020503050405090304" charset="0"/>
              <a:cs typeface="Times New Roman Regular" panose="02020503050405090304" charset="0"/>
            </a:endParaRPr>
          </a:p>
          <a:p>
            <a:pPr algn="l"/>
            <a:r>
              <a:rPr lang="en-US" sz="2800" dirty="0">
                <a:solidFill>
                  <a:srgbClr val="00329A"/>
                </a:solidFill>
                <a:latin typeface="Times New Roman Regular" panose="02020503050405090304" charset="0"/>
                <a:cs typeface="Times New Roman Regular" panose="02020503050405090304" charset="0"/>
              </a:rPr>
              <a:t>The heatmap reveals a positive correlation between vehicle ownership and both household income and commuting time, suggesting that </a:t>
            </a:r>
            <a:r>
              <a:rPr lang="en-US" sz="2800" b="1" dirty="0">
                <a:solidFill>
                  <a:srgbClr val="00329A"/>
                </a:solidFill>
                <a:latin typeface="Times New Roman Regular" panose="02020503050405090304" charset="0"/>
                <a:cs typeface="Times New Roman Regular" panose="02020503050405090304" charset="0"/>
              </a:rPr>
              <a:t>higher-income households and those with longer commutes tend to own more vehicle</a:t>
            </a:r>
            <a:r>
              <a:rPr lang="en-US" sz="2800" dirty="0">
                <a:solidFill>
                  <a:srgbClr val="00329A"/>
                </a:solidFill>
                <a:latin typeface="Times New Roman Regular" panose="02020503050405090304" charset="0"/>
                <a:cs typeface="Times New Roman Regular" panose="02020503050405090304" charset="0"/>
              </a:rPr>
              <a:t>s. Conversely, vehicle ownership is negatively correlated with education level and population density, implying that i</a:t>
            </a:r>
            <a:r>
              <a:rPr lang="en-US" sz="2800" b="1" dirty="0">
                <a:solidFill>
                  <a:srgbClr val="00329A"/>
                </a:solidFill>
                <a:latin typeface="Times New Roman Regular" panose="02020503050405090304" charset="0"/>
                <a:cs typeface="Times New Roman Regular" panose="02020503050405090304" charset="0"/>
              </a:rPr>
              <a:t>ndividuals with more education or those living in denser areas may rely less on personal vehicles</a:t>
            </a:r>
            <a:r>
              <a:rPr lang="en-US" sz="2800" dirty="0">
                <a:solidFill>
                  <a:srgbClr val="00329A"/>
                </a:solidFill>
                <a:latin typeface="Times New Roman Regular" panose="02020503050405090304" charset="0"/>
                <a:cs typeface="Times New Roman Regular" panose="02020503050405090304" charset="0"/>
              </a:rPr>
              <a:t>.</a:t>
            </a:r>
            <a:endParaRPr lang="en-US" sz="2800" dirty="0">
              <a:solidFill>
                <a:srgbClr val="00329A"/>
              </a:solidFill>
              <a:latin typeface="Times New Roman Regular" panose="02020503050405090304" charset="0"/>
              <a:cs typeface="Times New Roman Regular" panose="02020503050405090304" charset="0"/>
            </a:endParaRPr>
          </a:p>
        </p:txBody>
      </p:sp>
      <p:pic>
        <p:nvPicPr>
          <p:cNvPr id="22" name="Picture 21" descr="A screenshot of a computer&#10;&#10;Description automatically generated"/>
          <p:cNvPicPr>
            <a:picLocks noChangeAspect="1"/>
          </p:cNvPicPr>
          <p:nvPr/>
        </p:nvPicPr>
        <p:blipFill>
          <a:blip r:embed="rId4"/>
          <a:stretch>
            <a:fillRect/>
          </a:stretch>
        </p:blipFill>
        <p:spPr>
          <a:xfrm>
            <a:off x="11965305" y="26229945"/>
            <a:ext cx="7772400" cy="4329430"/>
          </a:xfrm>
          <a:prstGeom prst="rect">
            <a:avLst/>
          </a:prstGeom>
        </p:spPr>
      </p:pic>
      <p:pic>
        <p:nvPicPr>
          <p:cNvPr id="24" name="Picture 23" descr="A screenshot of a computer&#10;&#10;Description automatically generated"/>
          <p:cNvPicPr>
            <a:picLocks noChangeAspect="1"/>
          </p:cNvPicPr>
          <p:nvPr/>
        </p:nvPicPr>
        <p:blipFill>
          <a:blip r:embed="rId5"/>
          <a:stretch>
            <a:fillRect/>
          </a:stretch>
        </p:blipFill>
        <p:spPr>
          <a:xfrm>
            <a:off x="19662993" y="26229813"/>
            <a:ext cx="7772400" cy="4329528"/>
          </a:xfrm>
          <a:prstGeom prst="rect">
            <a:avLst/>
          </a:prstGeom>
        </p:spPr>
      </p:pic>
      <p:pic>
        <p:nvPicPr>
          <p:cNvPr id="26" name="Picture 25"/>
          <p:cNvPicPr>
            <a:picLocks noChangeAspect="1"/>
          </p:cNvPicPr>
          <p:nvPr/>
        </p:nvPicPr>
        <p:blipFill>
          <a:blip r:embed="rId6"/>
          <a:stretch>
            <a:fillRect/>
          </a:stretch>
        </p:blipFill>
        <p:spPr>
          <a:xfrm>
            <a:off x="27675423" y="4000275"/>
            <a:ext cx="7772400" cy="4433354"/>
          </a:xfrm>
          <a:prstGeom prst="rect">
            <a:avLst/>
          </a:prstGeom>
        </p:spPr>
      </p:pic>
      <p:pic>
        <p:nvPicPr>
          <p:cNvPr id="28" name="Picture 27"/>
          <p:cNvPicPr>
            <a:picLocks noChangeAspect="1"/>
          </p:cNvPicPr>
          <p:nvPr/>
        </p:nvPicPr>
        <p:blipFill>
          <a:blip r:embed="rId7"/>
          <a:stretch>
            <a:fillRect/>
          </a:stretch>
        </p:blipFill>
        <p:spPr>
          <a:xfrm>
            <a:off x="27646213" y="8700773"/>
            <a:ext cx="7772400" cy="4838650"/>
          </a:xfrm>
          <a:prstGeom prst="rect">
            <a:avLst/>
          </a:prstGeom>
        </p:spPr>
      </p:pic>
      <p:sp>
        <p:nvSpPr>
          <p:cNvPr id="31" name="Rounded Rectangle 30"/>
          <p:cNvSpPr/>
          <p:nvPr/>
        </p:nvSpPr>
        <p:spPr>
          <a:xfrm>
            <a:off x="981103" y="12775049"/>
            <a:ext cx="2676497" cy="250256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800" dirty="0">
                <a:solidFill>
                  <a:schemeClr val="bg1"/>
                </a:solidFill>
                <a:latin typeface="Calibri" panose="020F0502020204030204" pitchFamily="34" charset="0"/>
                <a:cs typeface="Calibri" panose="020F0502020204030204" pitchFamily="34" charset="0"/>
              </a:rPr>
              <a:t>Exploratory Data Analysis  </a:t>
            </a:r>
            <a:endParaRPr lang="en-US" altLang="zh-CN" sz="2800" dirty="0">
              <a:solidFill>
                <a:schemeClr val="bg1"/>
              </a:solidFill>
              <a:latin typeface="Calibri" panose="020F0502020204030204" pitchFamily="34" charset="0"/>
              <a:cs typeface="Calibri" panose="020F0502020204030204" pitchFamily="34" charset="0"/>
            </a:endParaRPr>
          </a:p>
        </p:txBody>
      </p:sp>
      <p:sp>
        <p:nvSpPr>
          <p:cNvPr id="32" name="Rounded Rectangle 31"/>
          <p:cNvSpPr/>
          <p:nvPr/>
        </p:nvSpPr>
        <p:spPr>
          <a:xfrm>
            <a:off x="4867303" y="12726922"/>
            <a:ext cx="2676497" cy="250256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libri" panose="020F0502020204030204" pitchFamily="34" charset="0"/>
                <a:cs typeface="Calibri" panose="020F0502020204030204" pitchFamily="34" charset="0"/>
              </a:rPr>
              <a:t>Regression Models</a:t>
            </a:r>
            <a:endParaRPr lang="en-US" sz="2800" dirty="0">
              <a:latin typeface="Calibri" panose="020F0502020204030204" pitchFamily="34" charset="0"/>
              <a:cs typeface="Calibri" panose="020F0502020204030204" pitchFamily="34" charset="0"/>
            </a:endParaRPr>
          </a:p>
        </p:txBody>
      </p:sp>
      <p:sp>
        <p:nvSpPr>
          <p:cNvPr id="33" name="Rounded Rectangle 32"/>
          <p:cNvSpPr/>
          <p:nvPr/>
        </p:nvSpPr>
        <p:spPr>
          <a:xfrm>
            <a:off x="8753503" y="12775049"/>
            <a:ext cx="2676497" cy="250256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libri" panose="020F0502020204030204" pitchFamily="34" charset="0"/>
                <a:cs typeface="Calibri" panose="020F0502020204030204" pitchFamily="34" charset="0"/>
              </a:rPr>
              <a:t>Collinearity Testing:</a:t>
            </a:r>
            <a:endParaRPr lang="en-US" sz="2800" dirty="0">
              <a:solidFill>
                <a:schemeClr val="bg1"/>
              </a:solidFill>
              <a:latin typeface="Calibri" panose="020F0502020204030204" pitchFamily="34" charset="0"/>
              <a:cs typeface="Calibri" panose="020F0502020204030204" pitchFamily="34" charset="0"/>
            </a:endParaRPr>
          </a:p>
          <a:p>
            <a:pPr marL="285750" indent="-285750" algn="ctr">
              <a:buFont typeface="Arial" panose="020B0604020202090204" pitchFamily="34" charset="0"/>
              <a:buChar char="•"/>
            </a:pPr>
            <a:r>
              <a:rPr lang="en-US" sz="2800" dirty="0">
                <a:solidFill>
                  <a:schemeClr val="bg1"/>
                </a:solidFill>
                <a:latin typeface="Calibri" panose="020F0502020204030204" pitchFamily="34" charset="0"/>
                <a:cs typeface="Calibri" panose="020F0502020204030204" pitchFamily="34" charset="0"/>
              </a:rPr>
              <a:t>VIF</a:t>
            </a:r>
            <a:r>
              <a:rPr lang="en-US" sz="2800" dirty="0">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sp>
        <p:nvSpPr>
          <p:cNvPr id="34" name="Right Arrow 33"/>
          <p:cNvSpPr/>
          <p:nvPr/>
        </p:nvSpPr>
        <p:spPr>
          <a:xfrm>
            <a:off x="3878813" y="13539729"/>
            <a:ext cx="767277" cy="876954"/>
          </a:xfrm>
          <a:prstGeom prst="right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7765013" y="13539729"/>
            <a:ext cx="767277" cy="876954"/>
          </a:xfrm>
          <a:prstGeom prst="right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446064" y="15758101"/>
            <a:ext cx="11029951" cy="783994"/>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solidFill>
                <a:latin typeface="Calibri" panose="020F0502020204030204" pitchFamily="34" charset="0"/>
                <a:cs typeface="Calibri" panose="020F0502020204030204" pitchFamily="34" charset="0"/>
              </a:rPr>
              <a:t>3. Exploratory Data Analysis  </a:t>
            </a:r>
            <a:endParaRPr lang="en-US" altLang="zh-CN" sz="4400" dirty="0">
              <a:solidFill>
                <a:schemeClr val="tx1"/>
              </a:solidFill>
              <a:latin typeface="Calibri" panose="020F0502020204030204" pitchFamily="34" charset="0"/>
              <a:cs typeface="Calibri" panose="020F0502020204030204" pitchFamily="34" charset="0"/>
            </a:endParaRPr>
          </a:p>
        </p:txBody>
      </p:sp>
      <p:sp>
        <p:nvSpPr>
          <p:cNvPr id="38" name="Rounded Rectangle 37"/>
          <p:cNvSpPr/>
          <p:nvPr/>
        </p:nvSpPr>
        <p:spPr>
          <a:xfrm>
            <a:off x="27435419" y="19919077"/>
            <a:ext cx="16074840" cy="84791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alibri" panose="020F0502020204030204" pitchFamily="34" charset="0"/>
                <a:cs typeface="Calibri" panose="020F0502020204030204" pitchFamily="34" charset="0"/>
              </a:rPr>
              <a:t>5. Analysis</a:t>
            </a:r>
            <a:r>
              <a:rPr lang="zh-CN" altLang="en-US" sz="4400" dirty="0">
                <a:latin typeface="Calibri" panose="020F0502020204030204" pitchFamily="34" charset="0"/>
                <a:cs typeface="Calibri" panose="020F0502020204030204" pitchFamily="34" charset="0"/>
              </a:rPr>
              <a:t> </a:t>
            </a:r>
            <a:r>
              <a:rPr lang="en-US" altLang="zh-CN" sz="4400" dirty="0">
                <a:latin typeface="Calibri" panose="020F0502020204030204" pitchFamily="34" charset="0"/>
                <a:cs typeface="Calibri" panose="020F0502020204030204" pitchFamily="34" charset="0"/>
              </a:rPr>
              <a:t>and Recommendation for Policymakers </a:t>
            </a:r>
            <a:endParaRPr lang="en-US" sz="4400" dirty="0">
              <a:latin typeface="Calibri" panose="020F0502020204030204" pitchFamily="34" charset="0"/>
              <a:cs typeface="Calibri" panose="020F0502020204030204" pitchFamily="34" charset="0"/>
            </a:endParaRPr>
          </a:p>
        </p:txBody>
      </p:sp>
      <p:pic>
        <p:nvPicPr>
          <p:cNvPr id="40" name="Picture 39"/>
          <p:cNvPicPr>
            <a:picLocks noGrp="1" noRot="1" noChangeAspect="1" noMove="1" noResize="1" noEditPoints="1" noAdjustHandles="1" noChangeArrowheads="1" noChangeShapeType="1" noCrop="1"/>
          </p:cNvPicPr>
          <p:nvPr/>
        </p:nvPicPr>
        <p:blipFill>
          <a:blip r:embed="rId8"/>
          <a:stretch>
            <a:fillRect/>
          </a:stretch>
        </p:blipFill>
        <p:spPr>
          <a:xfrm>
            <a:off x="1751545" y="16945821"/>
            <a:ext cx="4152971" cy="2932636"/>
          </a:xfrm>
          <a:prstGeom prst="rect">
            <a:avLst/>
          </a:prstGeom>
        </p:spPr>
      </p:pic>
      <p:pic>
        <p:nvPicPr>
          <p:cNvPr id="42" name="Picture 41" descr="A graph of a population density&#10;&#10;Description automatically generated"/>
          <p:cNvPicPr>
            <a:picLocks noGrp="1" noRot="1" noChangeAspect="1" noMove="1" noResize="1" noEditPoints="1" noAdjustHandles="1" noChangeArrowheads="1" noChangeShapeType="1" noCrop="1"/>
          </p:cNvPicPr>
          <p:nvPr/>
        </p:nvPicPr>
        <p:blipFill>
          <a:blip r:embed="rId9"/>
          <a:stretch>
            <a:fillRect/>
          </a:stretch>
        </p:blipFill>
        <p:spPr>
          <a:xfrm>
            <a:off x="5889625" y="16945610"/>
            <a:ext cx="4248150" cy="3098800"/>
          </a:xfrm>
          <a:prstGeom prst="rect">
            <a:avLst/>
          </a:prstGeom>
        </p:spPr>
      </p:pic>
      <p:pic>
        <p:nvPicPr>
          <p:cNvPr id="44" name="Picture 43" descr="A graph of vehicles distribution&#10;&#10;Description automatically generated"/>
          <p:cNvPicPr>
            <a:picLocks noGrp="1" noRot="1" noChangeAspect="1" noMove="1" noResize="1" noEditPoints="1" noAdjustHandles="1" noChangeArrowheads="1" noChangeShapeType="1" noCrop="1"/>
          </p:cNvPicPr>
          <p:nvPr/>
        </p:nvPicPr>
        <p:blipFill>
          <a:blip r:embed="rId10"/>
          <a:stretch>
            <a:fillRect/>
          </a:stretch>
        </p:blipFill>
        <p:spPr>
          <a:xfrm>
            <a:off x="5889674" y="19919356"/>
            <a:ext cx="4248102" cy="2972217"/>
          </a:xfrm>
          <a:prstGeom prst="rect">
            <a:avLst/>
          </a:prstGeom>
        </p:spPr>
      </p:pic>
      <p:pic>
        <p:nvPicPr>
          <p:cNvPr id="46" name="Picture 45" descr="A graph of a number of years&#10;&#10;Description automatically generated"/>
          <p:cNvPicPr>
            <a:picLocks noGrp="1" noRot="1" noChangeAspect="1" noMove="1" noResize="1" noEditPoints="1" noAdjustHandles="1" noChangeArrowheads="1" noChangeShapeType="1" noCrop="1"/>
          </p:cNvPicPr>
          <p:nvPr/>
        </p:nvPicPr>
        <p:blipFill>
          <a:blip r:embed="rId11"/>
          <a:stretch>
            <a:fillRect/>
          </a:stretch>
        </p:blipFill>
        <p:spPr>
          <a:xfrm>
            <a:off x="1751545" y="19878457"/>
            <a:ext cx="4152971" cy="2932636"/>
          </a:xfrm>
          <a:prstGeom prst="rect">
            <a:avLst/>
          </a:prstGeom>
        </p:spPr>
      </p:pic>
      <p:pic>
        <p:nvPicPr>
          <p:cNvPr id="48" name="Picture 47" descr="A graph of a transit time distribution&#10;&#10;Description automatically generated"/>
          <p:cNvPicPr>
            <a:picLocks noGrp="1" noRot="1" noChangeAspect="1" noMove="1" noResize="1" noEditPoints="1" noAdjustHandles="1" noChangeArrowheads="1" noChangeShapeType="1" noCrop="1"/>
          </p:cNvPicPr>
          <p:nvPr/>
        </p:nvPicPr>
        <p:blipFill>
          <a:blip r:embed="rId12"/>
          <a:stretch>
            <a:fillRect/>
          </a:stretch>
        </p:blipFill>
        <p:spPr>
          <a:xfrm>
            <a:off x="1751330" y="22811105"/>
            <a:ext cx="4152900" cy="3051810"/>
          </a:xfrm>
          <a:prstGeom prst="rect">
            <a:avLst/>
          </a:prstGeom>
        </p:spPr>
      </p:pic>
      <p:pic>
        <p:nvPicPr>
          <p:cNvPr id="50" name="Picture 49" descr="A pie chart with a blue triangle and a blue triangle&#10;&#10;Description automatically generated"/>
          <p:cNvPicPr>
            <a:picLocks noGrp="1" noRot="1" noChangeAspect="1" noMove="1" noResize="1" noEditPoints="1" noAdjustHandles="1" noChangeArrowheads="1" noChangeShapeType="1" noCrop="1"/>
          </p:cNvPicPr>
          <p:nvPr/>
        </p:nvPicPr>
        <p:blipFill>
          <a:blip r:embed="rId13"/>
          <a:stretch>
            <a:fillRect/>
          </a:stretch>
        </p:blipFill>
        <p:spPr>
          <a:xfrm>
            <a:off x="5904230" y="22891750"/>
            <a:ext cx="4232910" cy="2970530"/>
          </a:xfrm>
          <a:prstGeom prst="rect">
            <a:avLst/>
          </a:prstGeom>
        </p:spPr>
      </p:pic>
      <p:pic>
        <p:nvPicPr>
          <p:cNvPr id="54" name="Picture 53" descr="A graph of different colored squares&#10;&#10;Description automatically generated"/>
          <p:cNvPicPr>
            <a:picLocks noChangeAspect="1"/>
          </p:cNvPicPr>
          <p:nvPr/>
        </p:nvPicPr>
        <p:blipFill>
          <a:blip r:embed="rId14"/>
          <a:stretch>
            <a:fillRect/>
          </a:stretch>
        </p:blipFill>
        <p:spPr>
          <a:xfrm>
            <a:off x="19389090" y="10603230"/>
            <a:ext cx="6647815" cy="4672965"/>
          </a:xfrm>
          <a:prstGeom prst="rect">
            <a:avLst/>
          </a:prstGeom>
        </p:spPr>
      </p:pic>
      <p:pic>
        <p:nvPicPr>
          <p:cNvPr id="56" name="Picture 55" descr="A graph of different colored squares&#10;&#10;Description automatically generated"/>
          <p:cNvPicPr>
            <a:picLocks noChangeAspect="1"/>
          </p:cNvPicPr>
          <p:nvPr/>
        </p:nvPicPr>
        <p:blipFill>
          <a:blip r:embed="rId15"/>
          <a:stretch>
            <a:fillRect/>
          </a:stretch>
        </p:blipFill>
        <p:spPr>
          <a:xfrm>
            <a:off x="11724858" y="10602932"/>
            <a:ext cx="6319295" cy="4626480"/>
          </a:xfrm>
          <a:prstGeom prst="rect">
            <a:avLst/>
          </a:prstGeom>
        </p:spPr>
      </p:pic>
      <p:sp>
        <p:nvSpPr>
          <p:cNvPr id="3" name="Rectangles 2"/>
          <p:cNvSpPr/>
          <p:nvPr/>
        </p:nvSpPr>
        <p:spPr>
          <a:xfrm>
            <a:off x="35624135" y="4784725"/>
            <a:ext cx="8041005" cy="113023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4" name="Text Box 3"/>
          <p:cNvSpPr txBox="1"/>
          <p:nvPr/>
        </p:nvSpPr>
        <p:spPr>
          <a:xfrm>
            <a:off x="35850830" y="4784725"/>
            <a:ext cx="8040370" cy="11294745"/>
          </a:xfrm>
          <a:prstGeom prst="rect">
            <a:avLst/>
          </a:prstGeom>
          <a:noFill/>
        </p:spPr>
        <p:txBody>
          <a:bodyPr wrap="square" rtlCol="0">
            <a:spAutoFit/>
          </a:bodyPr>
          <a:p>
            <a:r>
              <a:rPr lang="en-US" sz="2800">
                <a:solidFill>
                  <a:srgbClr val="00329A"/>
                </a:solidFill>
                <a:latin typeface="Times New Roman Regular" panose="02020503050405090304" charset="0"/>
                <a:cs typeface="Times New Roman Regular" panose="02020503050405090304" charset="0"/>
              </a:rPr>
              <a:t>Model 1 includes log household income and a binary variable for sex. The coefficient on log(HHINCOME) is 0.467 (p &lt; 0.01), indicating that a 1% increase in income is associated with a 0.00467 increase in vehicle ownership. The coefficient on SEX is -0.064 (p &lt; 0.01), suggesting that female-headed households tend to own fewer vehicles, holding income constant.</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Model 2 adds region fixed effects (with Midwest as the reference group). Compared to the Midwest, households in the Northeast and South own fewer vehicles (-0.231 and -0.047), while those in the West own slightly more (+0.026). All coefficients are significant at the 1% level.</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Model 3 introduces commute time (TRANTIME), which enters positively and significantly (0.0006, p &lt; 0.01), implying that longer commutes are associated with slightly higher vehicle ownership.</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Model 4 incorporates all previous variables plus a carpooling indicator (CARPOOL). The coefficient on CARPOOL is negative (-0.0046) but not statistically significant (p = 0.145), indicating that carpooling does not meaningfully predict vehicle ownership after controlling for other factors.</a:t>
            </a:r>
            <a:endParaRPr lang="en-US" sz="2800">
              <a:solidFill>
                <a:srgbClr val="00329A"/>
              </a:solidFill>
              <a:latin typeface="Times New Roman Regular" panose="02020503050405090304" charset="0"/>
              <a:cs typeface="Times New Roman Regular" panose="02020503050405090304" charset="0"/>
            </a:endParaRPr>
          </a:p>
        </p:txBody>
      </p:sp>
      <p:sp>
        <p:nvSpPr>
          <p:cNvPr id="5" name="Rectangles 4"/>
          <p:cNvSpPr/>
          <p:nvPr/>
        </p:nvSpPr>
        <p:spPr>
          <a:xfrm>
            <a:off x="27675205" y="21936710"/>
            <a:ext cx="16042640" cy="9384665"/>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6" name="Text Box 5"/>
          <p:cNvSpPr txBox="1"/>
          <p:nvPr/>
        </p:nvSpPr>
        <p:spPr>
          <a:xfrm>
            <a:off x="27882850" y="22274530"/>
            <a:ext cx="15834995" cy="8709025"/>
          </a:xfrm>
          <a:prstGeom prst="rect">
            <a:avLst/>
          </a:prstGeom>
          <a:noFill/>
        </p:spPr>
        <p:txBody>
          <a:bodyPr wrap="square" rtlCol="0">
            <a:spAutoFit/>
          </a:bodyPr>
          <a:p>
            <a:r>
              <a:rPr lang="en-US" sz="2800">
                <a:solidFill>
                  <a:srgbClr val="00329A"/>
                </a:solidFill>
                <a:latin typeface="Times New Roman Regular" panose="02020503050405090304" charset="0"/>
                <a:cs typeface="Times New Roman Regular" panose="02020503050405090304" charset="0"/>
              </a:rPr>
              <a:t>Policy Targeting Low-Income Households: Since income is a key driver of vehicle ownership, transportation policies—such as vehicle subsidies, tax credits, or public transit investments—should especially consider the needs of low-income households who may be under-motorized and face mobility constraints.</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Support for Female Respondents: The consistent negative relationship between being female and vehicle ownership suggests potential gender disparities in transportation access. Programs aimed at improving mobility for women, such as safe and affordable public transit or shared mobility services, may help close this gap.</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Regional Planning: Given the strong regional differences, transportation planning should be tailored to local contexts. For example, promoting car alternatives (e.g., transit, biking) in the Northeast may be more feasible than in the South or Midwest.</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Commute-Responsive Policies: While commute time has a small effect, long commuting households may benefit from targeted incentives for efficient vehicle use, carpooling platforms, or telecommuting support.</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Reassessing Carpooling's Role: Since carpooling is not significantly associated with fewer vehicles, policymakers should reevaluate its effectiveness as a tool for reducing household vehicle counts. Efforts might focus instead on reducing vehicle miles traveled (VMT) rather than ownership.</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p:txBody>
      </p:sp>
      <p:sp>
        <p:nvSpPr>
          <p:cNvPr id="8" name="Rectangles 7"/>
          <p:cNvSpPr/>
          <p:nvPr/>
        </p:nvSpPr>
        <p:spPr>
          <a:xfrm>
            <a:off x="27388185" y="13716000"/>
            <a:ext cx="8042910" cy="54870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2" name="Text Box 11"/>
          <p:cNvSpPr txBox="1"/>
          <p:nvPr/>
        </p:nvSpPr>
        <p:spPr>
          <a:xfrm>
            <a:off x="27388185" y="14043660"/>
            <a:ext cx="7948930" cy="4831080"/>
          </a:xfrm>
          <a:prstGeom prst="rect">
            <a:avLst/>
          </a:prstGeom>
          <a:noFill/>
        </p:spPr>
        <p:txBody>
          <a:bodyPr wrap="square" rtlCol="0">
            <a:spAutoFit/>
          </a:bodyPr>
          <a:p>
            <a:r>
              <a:rPr lang="en-US" sz="2800">
                <a:solidFill>
                  <a:srgbClr val="00329A"/>
                </a:solidFill>
                <a:latin typeface="Times New Roman Regular" panose="02020503050405090304" charset="0"/>
                <a:cs typeface="Times New Roman Regular" panose="02020503050405090304" charset="0"/>
              </a:rPr>
              <a:t>Multicollinearity diagnostics show that most Variance Inflation Factors (VIFs) are below the standard threshold of 10, though log(HHINCOME) and SEX show moderately elevated VIFs (14.19 and 9.22), indicating some collinearity but not enough to undermine the model.</a:t>
            </a:r>
            <a:endParaRPr lang="en-US" sz="2800">
              <a:solidFill>
                <a:srgbClr val="00329A"/>
              </a:solidFill>
              <a:latin typeface="Times New Roman Regular" panose="02020503050405090304" charset="0"/>
              <a:cs typeface="Times New Roman Regular" panose="02020503050405090304" charset="0"/>
            </a:endParaRPr>
          </a:p>
          <a:p>
            <a:endParaRPr lang="en-US" sz="2800">
              <a:solidFill>
                <a:srgbClr val="00329A"/>
              </a:solidFill>
              <a:latin typeface="Times New Roman Regular" panose="02020503050405090304" charset="0"/>
              <a:cs typeface="Times New Roman Regular" panose="02020503050405090304" charset="0"/>
            </a:endParaRPr>
          </a:p>
          <a:p>
            <a:r>
              <a:rPr lang="en-US" sz="2800">
                <a:solidFill>
                  <a:srgbClr val="00329A"/>
                </a:solidFill>
                <a:latin typeface="Times New Roman Regular" panose="02020503050405090304" charset="0"/>
                <a:cs typeface="Times New Roman Regular" panose="02020503050405090304" charset="0"/>
              </a:rPr>
              <a:t>Conclusion: Household income, regional location, and commuting patterns are significant predictors of vehicle ownership, while carpooling shows no robust effect.</a:t>
            </a:r>
            <a:endParaRPr lang="en-US" sz="2800">
              <a:solidFill>
                <a:srgbClr val="00329A"/>
              </a:solidFill>
              <a:latin typeface="Times New Roman Regular" panose="02020503050405090304" charset="0"/>
              <a:cs typeface="Times New Roman Regular" panose="02020503050405090304" charset="0"/>
            </a:endParaRPr>
          </a:p>
        </p:txBody>
      </p:sp>
      <p:sp>
        <p:nvSpPr>
          <p:cNvPr id="14" name="Rectangles 13"/>
          <p:cNvSpPr/>
          <p:nvPr/>
        </p:nvSpPr>
        <p:spPr>
          <a:xfrm>
            <a:off x="11974830" y="15758160"/>
            <a:ext cx="14865985" cy="28651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6" name="Text Box 15"/>
          <p:cNvSpPr txBox="1"/>
          <p:nvPr/>
        </p:nvSpPr>
        <p:spPr>
          <a:xfrm>
            <a:off x="12392660" y="15946755"/>
            <a:ext cx="14317345" cy="2676525"/>
          </a:xfrm>
          <a:prstGeom prst="rect">
            <a:avLst/>
          </a:prstGeom>
          <a:noFill/>
          <a:ln>
            <a:noFill/>
          </a:ln>
        </p:spPr>
        <p:txBody>
          <a:bodyPr wrap="square" rtlCol="0">
            <a:spAutoFit/>
          </a:bodyPr>
          <a:p>
            <a:r>
              <a:rPr lang="en-US" sz="2800">
                <a:solidFill>
                  <a:srgbClr val="00329A"/>
                </a:solidFill>
                <a:latin typeface="Times New Roman Regular" panose="02020503050405090304" charset="0"/>
                <a:cs typeface="Times New Roman Regular" panose="02020503050405090304" charset="0"/>
              </a:rPr>
              <a:t>We categorized the Region variable into four groups: Northeast, Midwest, South, and West. Histogram analysis suggests that individuals in the South and West are more likely to carpool, while those in the Northeast and South tend to have longer commute times. These patterns are consistent with observed differences in population density across regions. However, due to multicollinearity concerns, we excluded DENSITY from the regression models to avoid distortion in coefficient estimates.</a:t>
            </a:r>
            <a:endParaRPr lang="en-US" sz="2800">
              <a:solidFill>
                <a:srgbClr val="00329A"/>
              </a:solidFill>
              <a:latin typeface="Times New Roman Regular" panose="02020503050405090304" charset="0"/>
              <a:cs typeface="Times New Roman Regular" panose="02020503050405090304" charset="0"/>
            </a:endParaRPr>
          </a:p>
        </p:txBody>
      </p:sp>
      <p:sp>
        <p:nvSpPr>
          <p:cNvPr id="18" name="Rectangles 17"/>
          <p:cNvSpPr/>
          <p:nvPr/>
        </p:nvSpPr>
        <p:spPr>
          <a:xfrm>
            <a:off x="445770" y="26229945"/>
            <a:ext cx="10984230" cy="63449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en-US" sz="2800" b="1">
                <a:solidFill>
                  <a:srgbClr val="00329A"/>
                </a:solidFill>
                <a:latin typeface="Times New Roman Bold" panose="02020503050405090304" charset="0"/>
                <a:cs typeface="Times New Roman Bold" panose="02020503050405090304" charset="0"/>
              </a:rPr>
              <a:t>1. Income Distribution:</a:t>
            </a:r>
            <a:r>
              <a:rPr lang="en-US" sz="2800">
                <a:solidFill>
                  <a:srgbClr val="00329A"/>
                </a:solidFill>
                <a:latin typeface="Times New Roman Regular" panose="02020503050405090304" charset="0"/>
                <a:cs typeface="Times New Roman Regular" panose="02020503050405090304" charset="0"/>
              </a:rPr>
              <a:t> The income distribution exhibits a bimodal pattern with concentration in two primary ranges. </a:t>
            </a:r>
            <a:endParaRPr lang="en-US" sz="2800">
              <a:solidFill>
                <a:srgbClr val="00329A"/>
              </a:solidFill>
              <a:latin typeface="Times New Roman Regular" panose="02020503050405090304" charset="0"/>
              <a:cs typeface="Times New Roman Regular" panose="02020503050405090304" charset="0"/>
            </a:endParaRPr>
          </a:p>
          <a:p>
            <a:pPr algn="l"/>
            <a:r>
              <a:rPr lang="en-US" sz="2800" b="1">
                <a:solidFill>
                  <a:srgbClr val="00329A"/>
                </a:solidFill>
                <a:latin typeface="Times New Roman Bold" panose="02020503050405090304" charset="0"/>
                <a:cs typeface="Times New Roman Bold" panose="02020503050405090304" charset="0"/>
              </a:rPr>
              <a:t>2. Education Distribution:</a:t>
            </a:r>
            <a:r>
              <a:rPr lang="en-US" sz="2800">
                <a:solidFill>
                  <a:srgbClr val="00329A"/>
                </a:solidFill>
                <a:latin typeface="Times New Roman Regular" panose="02020503050405090304" charset="0"/>
                <a:cs typeface="Times New Roman Regular" panose="02020503050405090304" charset="0"/>
              </a:rPr>
              <a:t> Education attainment shows a right-skewed distribution with high frequency at lower education levels. </a:t>
            </a:r>
            <a:endParaRPr lang="en-US" sz="2800">
              <a:solidFill>
                <a:srgbClr val="00329A"/>
              </a:solidFill>
              <a:latin typeface="Times New Roman Regular" panose="02020503050405090304" charset="0"/>
              <a:cs typeface="Times New Roman Regular" panose="02020503050405090304" charset="0"/>
            </a:endParaRPr>
          </a:p>
          <a:p>
            <a:pPr algn="l"/>
            <a:r>
              <a:rPr lang="en-US" sz="2800" b="1">
                <a:solidFill>
                  <a:srgbClr val="00329A"/>
                </a:solidFill>
                <a:latin typeface="Times New Roman Bold" panose="02020503050405090304" charset="0"/>
                <a:cs typeface="Times New Roman Bold" panose="02020503050405090304" charset="0"/>
              </a:rPr>
              <a:t>3. Transit Time Distribution: </a:t>
            </a:r>
            <a:r>
              <a:rPr lang="en-US" sz="2800">
                <a:solidFill>
                  <a:srgbClr val="00329A"/>
                </a:solidFill>
                <a:latin typeface="Times New Roman Regular" panose="02020503050405090304" charset="0"/>
                <a:cs typeface="Times New Roman Regular" panose="02020503050405090304" charset="0"/>
              </a:rPr>
              <a:t>Transit times follow a multimodal distribution with peak concentrations at 25-30 units and 35-40 units. </a:t>
            </a:r>
            <a:endParaRPr lang="en-US" sz="2800">
              <a:solidFill>
                <a:srgbClr val="00329A"/>
              </a:solidFill>
              <a:latin typeface="Times New Roman Regular" panose="02020503050405090304" charset="0"/>
              <a:cs typeface="Times New Roman Regular" panose="02020503050405090304" charset="0"/>
            </a:endParaRPr>
          </a:p>
          <a:p>
            <a:pPr algn="l"/>
            <a:r>
              <a:rPr lang="en-US" sz="2800" b="1">
                <a:solidFill>
                  <a:srgbClr val="00329A"/>
                </a:solidFill>
                <a:latin typeface="Times New Roman Bold" panose="02020503050405090304" charset="0"/>
                <a:cs typeface="Times New Roman Bold" panose="02020503050405090304" charset="0"/>
              </a:rPr>
              <a:t>4. Population Density:</a:t>
            </a:r>
            <a:r>
              <a:rPr lang="en-US" sz="2800">
                <a:solidFill>
                  <a:srgbClr val="00329A"/>
                </a:solidFill>
                <a:latin typeface="Times New Roman Regular" panose="02020503050405090304" charset="0"/>
                <a:cs typeface="Times New Roman Regular" panose="02020503050405090304" charset="0"/>
              </a:rPr>
              <a:t> Population density shows an exponential decay pattern with exceptionally high concentration in low-density areas.</a:t>
            </a:r>
            <a:endParaRPr lang="en-US" sz="2800">
              <a:solidFill>
                <a:srgbClr val="00329A"/>
              </a:solidFill>
              <a:latin typeface="Times New Roman Regular" panose="02020503050405090304" charset="0"/>
              <a:cs typeface="Times New Roman Regular" panose="02020503050405090304" charset="0"/>
            </a:endParaRPr>
          </a:p>
          <a:p>
            <a:pPr algn="l"/>
            <a:r>
              <a:rPr lang="en-US" sz="2800" b="1">
                <a:solidFill>
                  <a:srgbClr val="00329A"/>
                </a:solidFill>
                <a:latin typeface="Times New Roman Bold" panose="02020503050405090304" charset="0"/>
                <a:cs typeface="Times New Roman Bold" panose="02020503050405090304" charset="0"/>
              </a:rPr>
              <a:t>5. Vehicles per Household: </a:t>
            </a:r>
            <a:r>
              <a:rPr lang="en-US" sz="2800">
                <a:solidFill>
                  <a:srgbClr val="00329A"/>
                </a:solidFill>
                <a:latin typeface="Times New Roman Regular" panose="02020503050405090304" charset="0"/>
                <a:cs typeface="Times New Roman Regular" panose="02020503050405090304" charset="0"/>
              </a:rPr>
              <a:t>Vehicle ownership displays a unimodal distribution peaking at 2 vehicles per household.</a:t>
            </a:r>
            <a:endParaRPr lang="en-US" sz="2800">
              <a:solidFill>
                <a:srgbClr val="00329A"/>
              </a:solidFill>
              <a:latin typeface="Times New Roman Regular" panose="02020503050405090304" charset="0"/>
              <a:cs typeface="Times New Roman Regular" panose="02020503050405090304" charset="0"/>
            </a:endParaRPr>
          </a:p>
          <a:p>
            <a:pPr algn="l"/>
            <a:r>
              <a:rPr lang="en-US" sz="2800" b="1">
                <a:solidFill>
                  <a:srgbClr val="00329A"/>
                </a:solidFill>
                <a:latin typeface="Times New Roman Bold" panose="02020503050405090304" charset="0"/>
                <a:cs typeface="Times New Roman Bold" panose="02020503050405090304" charset="0"/>
              </a:rPr>
              <a:t>6. Carpool Status:</a:t>
            </a:r>
            <a:r>
              <a:rPr lang="en-US" sz="2800">
                <a:solidFill>
                  <a:srgbClr val="00329A"/>
                </a:solidFill>
                <a:latin typeface="Times New Roman Regular" panose="02020503050405090304" charset="0"/>
                <a:cs typeface="Times New Roman Regular" panose="02020503050405090304" charset="0"/>
              </a:rPr>
              <a:t> The carpool adoption rate shows 88.8% of observations fall in the non-carpool category while only 11.2% represent carpool arrangements, indicating carpooling remains a minority transportation in the US.</a:t>
            </a:r>
            <a:endParaRPr lang="en-US" sz="2800">
              <a:solidFill>
                <a:srgbClr val="00329A"/>
              </a:solidFill>
              <a:latin typeface="Times New Roman Regular" panose="02020503050405090304" charset="0"/>
              <a:cs typeface="Times New Roman Regular" panose="02020503050405090304" charset="0"/>
            </a:endParaRPr>
          </a:p>
        </p:txBody>
      </p:sp>
      <p:pic>
        <p:nvPicPr>
          <p:cNvPr id="21" name="Picture 20"/>
          <p:cNvPicPr>
            <a:picLocks noChangeAspect="1"/>
          </p:cNvPicPr>
          <p:nvPr/>
        </p:nvPicPr>
        <p:blipFill>
          <a:blip r:embed="rId16"/>
          <a:stretch>
            <a:fillRect/>
          </a:stretch>
        </p:blipFill>
        <p:spPr>
          <a:xfrm>
            <a:off x="15339695" y="19199225"/>
            <a:ext cx="8423910" cy="4269105"/>
          </a:xfrm>
          <a:prstGeom prst="rect">
            <a:avLst/>
          </a:prstGeom>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5984</Words>
  <Application>WPS Writer</Application>
  <PresentationFormat>Custom</PresentationFormat>
  <Paragraphs>62</Paragraphs>
  <Slides>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vt:i4>
      </vt:variant>
    </vt:vector>
  </HeadingPairs>
  <TitlesOfParts>
    <vt:vector size="16" baseType="lpstr">
      <vt:lpstr>Arial</vt:lpstr>
      <vt:lpstr>SimSun</vt:lpstr>
      <vt:lpstr>Wingdings</vt:lpstr>
      <vt:lpstr>Times New Roman Bold</vt:lpstr>
      <vt:lpstr>Times New Roman Regular</vt:lpstr>
      <vt:lpstr>Calibri</vt:lpstr>
      <vt:lpstr>Helvetica Neue</vt:lpstr>
      <vt:lpstr>Gill Sans MT</vt:lpstr>
      <vt:lpstr>苹方-简</vt:lpstr>
      <vt:lpstr>微软雅黑</vt:lpstr>
      <vt:lpstr>汉仪旗黑</vt:lpstr>
      <vt:lpstr>Arial Unicode MS</vt:lpstr>
      <vt:lpstr>华文中宋</vt:lpstr>
      <vt:lpstr>宋体-简</vt:lpstr>
      <vt:lpstr>Parcel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 Lucas</dc:creator>
  <cp:lastModifiedBy>billli</cp:lastModifiedBy>
  <cp:revision>7</cp:revision>
  <dcterms:created xsi:type="dcterms:W3CDTF">2026-01-17T07:12:55Z</dcterms:created>
  <dcterms:modified xsi:type="dcterms:W3CDTF">2026-01-17T07:12:55Z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